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2F5795-AB34-4673-B419-C0EC4F548D22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BCDE8DE-1FC2-4011-96D8-C87A1DB0C6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822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DE8DE-1FC2-4011-96D8-C87A1DB0C62C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558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 ت مادة مبادئ أدارة الاعمال </a:t>
            </a:r>
            <a:br>
              <a:rPr lang="ar-IQ" dirty="0" smtClean="0"/>
            </a:br>
            <a:r>
              <a:rPr lang="ar-IQ" dirty="0" smtClean="0"/>
              <a:t>م.د كريم صيهود كرم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الاولى </a:t>
            </a:r>
            <a:r>
              <a:rPr lang="ar-IQ" dirty="0" smtClean="0">
                <a:solidFill>
                  <a:schemeClr val="tx1"/>
                </a:solidFill>
              </a:rPr>
              <a:t>مقدمة عن أدارة الأعمال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2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31640" y="1052736"/>
            <a:ext cx="727280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400" b="1" dirty="0"/>
              <a:t>مقدمة</a:t>
            </a:r>
          </a:p>
          <a:p>
            <a:pPr algn="just"/>
            <a:r>
              <a:rPr lang="ar-IQ" sz="2000" b="1" dirty="0"/>
              <a:t>تعرف الإدارة بأنها "العملية الخاصة بإنجاز الأعمال و الأهداف من خلال اّخرين بفاعلية و كفاءة". و يظهر من هذا التعريف أن هناك مقومات أساسية هي: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الإدارة </a:t>
            </a:r>
            <a:r>
              <a:rPr lang="ar-IQ" sz="2000" b="1" dirty="0"/>
              <a:t>هي عملية يقوم بها المديرون. أي أن هناك أنشطة أو وظائف يقوم بها المديرون وهي: التخطيط ، و التنظيم ، و التوجيه ، و الرقابة.</a:t>
            </a:r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إنجاز </a:t>
            </a:r>
            <a:r>
              <a:rPr lang="ar-IQ" sz="2000" b="1" dirty="0"/>
              <a:t>الأعمال و لأهداف ، و هي تشير إلى النواتج النهائية التي تود أن تصل المنظمة إليها.</a:t>
            </a:r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يتم </a:t>
            </a:r>
            <a:r>
              <a:rPr lang="ar-IQ" sz="2000" b="1" dirty="0"/>
              <a:t>إنجاز الأعمال و الأهداف من خلال اّخرين ، وهم الموارد البشرية المتاحة لدى المنظمة من عمال و منفذين و أخصائيين و غيرهم من الأفراد الذين تتضافر جهودهم من أجل تحقيق الأعمال و الأهداف.</a:t>
            </a:r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يجب </a:t>
            </a:r>
            <a:r>
              <a:rPr lang="ar-IQ" sz="2000" b="1" dirty="0"/>
              <a:t>أن يتم تحقيق الأعمال و الأهداف بفاعلية و كفاءة. و تشير الفعالية إلى تحقيق أكبر قدر ممكن من الأهداف ، بينما تشير الكفاءة إلى حسن إستخدام الموارد المتاحة لدى المنظمة.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481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1997839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/>
              <a:t>الفاعلية ((</a:t>
            </a:r>
            <a:r>
              <a:rPr lang="en-US" sz="2400" b="1" dirty="0"/>
              <a:t>Effectiveness: </a:t>
            </a:r>
            <a:r>
              <a:rPr lang="ar-IQ" sz="2400" b="1" dirty="0"/>
              <a:t>تشير الفاعلية إلى مدى تحقيق الأهداف (أي النتائج) التي ترغبها المنظمة. ومن أمثلة الأهداف -  تحقيق الربح ، و التوسع فس الأسواق ، و تحقيق رضا العميل.</a:t>
            </a:r>
          </a:p>
          <a:p>
            <a:pPr algn="just"/>
            <a:endParaRPr lang="ar-IQ" sz="2400" b="1" dirty="0"/>
          </a:p>
          <a:p>
            <a:pPr algn="just"/>
            <a:r>
              <a:rPr lang="ar-IQ" sz="2400" b="1" dirty="0"/>
              <a:t>الكفاءة (</a:t>
            </a:r>
            <a:r>
              <a:rPr lang="en-US" sz="2400" b="1" dirty="0"/>
              <a:t>Efficiency): </a:t>
            </a:r>
            <a:r>
              <a:rPr lang="ar-IQ" sz="2400" b="1" dirty="0"/>
              <a:t>تشير الكفاءة إلى حسن إستخدام الموارد وعدم إهدارها. و تشير الموارد إلى ما يمكن إستخدامه من أموال و أفراد و أراضي و اّلات و خامات. وكلما إستطاع المديرون الإقتصاد و التوفير في إستخدام الموارد كان أفضل بشرط تحقيق الأهداف والنتائج. </a:t>
            </a:r>
          </a:p>
        </p:txBody>
      </p:sp>
    </p:spTree>
    <p:extLst>
      <p:ext uri="{BB962C8B-B14F-4D97-AF65-F5344CB8AC3E}">
        <p14:creationId xmlns:p14="http://schemas.microsoft.com/office/powerpoint/2010/main" val="280482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1940956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/>
              <a:t>العملية الإدارية (وظائف الإدارة – دور و وظائف المدراء الجيدون)</a:t>
            </a:r>
          </a:p>
          <a:p>
            <a:pPr algn="just"/>
            <a:r>
              <a:rPr lang="ar-IQ" sz="2400" b="1" dirty="0"/>
              <a:t>1- التخطيط ((</a:t>
            </a:r>
            <a:r>
              <a:rPr lang="en-US" sz="2400" b="1" dirty="0"/>
              <a:t>Planning: </a:t>
            </a:r>
            <a:r>
              <a:rPr lang="ar-IQ" sz="2400" b="1" dirty="0"/>
              <a:t>يشمل التخطيط عمليات تحديد الأهداف التي تود المنظمة تحقيقها ، و إعداد الخطط اللازمة لتحقيق هذه الأهداف.</a:t>
            </a:r>
          </a:p>
          <a:p>
            <a:pPr algn="just"/>
            <a:endParaRPr lang="ar-IQ" sz="2400" b="1" dirty="0"/>
          </a:p>
          <a:p>
            <a:pPr algn="just"/>
            <a:r>
              <a:rPr lang="ar-IQ" sz="2400" b="1" dirty="0"/>
              <a:t>2- التنظيم ((</a:t>
            </a:r>
            <a:r>
              <a:rPr lang="en-US" sz="2400" b="1" dirty="0"/>
              <a:t>Organizing: </a:t>
            </a:r>
            <a:r>
              <a:rPr lang="ar-IQ" sz="2400" b="1" dirty="0"/>
              <a:t>يشمل التنظيم تحديد المهام و الواجبات الواجب القيام بها ، ومن سيقوم بها؟ ، و كيف يمكن تجميع المهام في وظائف و أقسام و إدارات؟ ، و من يتبع من؟ ، ومن لديه سلطة إتخاذ قرارات معينة.</a:t>
            </a:r>
          </a:p>
          <a:p>
            <a:pPr algn="just"/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24096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2080682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/>
              <a:t>التوجيه (</a:t>
            </a:r>
            <a:r>
              <a:rPr lang="en-US" sz="2400" b="1" dirty="0"/>
              <a:t>Directing): </a:t>
            </a:r>
            <a:r>
              <a:rPr lang="ar-IQ" sz="2400" b="1" dirty="0"/>
              <a:t>يشمل التوجيه عمليات تحفيز العاملين للعمل ، و قيادتهم ، و الإتصال بهم ، و تنسيق الجهود فيما بينهم و الحث على العمل الجماعي.</a:t>
            </a:r>
          </a:p>
          <a:p>
            <a:pPr algn="just"/>
            <a:endParaRPr lang="ar-IQ" sz="2400" b="1" dirty="0"/>
          </a:p>
          <a:p>
            <a:pPr algn="just"/>
            <a:r>
              <a:rPr lang="ar-IQ" sz="2400" b="1" dirty="0"/>
              <a:t>4- الرقابة (</a:t>
            </a:r>
            <a:r>
              <a:rPr lang="en-US" sz="2400" b="1" dirty="0"/>
              <a:t>Control): </a:t>
            </a:r>
            <a:r>
              <a:rPr lang="ar-IQ" sz="2400" b="1" dirty="0"/>
              <a:t>تشمل الرقابة متابعة الأداء و مقارنته بلأهداف الموضوعة ، و تحديد أي إنحرافات في الأداء ، و معالجة هذه الإنحرافات. </a:t>
            </a:r>
          </a:p>
          <a:p>
            <a:endParaRPr lang="ar-IQ" sz="2400" b="1" dirty="0"/>
          </a:p>
          <a:p>
            <a:r>
              <a:rPr lang="ar-IQ" sz="2400" b="1" dirty="0"/>
              <a:t> </a:t>
            </a:r>
          </a:p>
          <a:p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414999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751344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b="1" dirty="0" smtClean="0"/>
              <a:t>تعريف </a:t>
            </a:r>
            <a:r>
              <a:rPr lang="ar-IQ" sz="2000" b="1" dirty="0"/>
              <a:t>المنظمة:</a:t>
            </a:r>
          </a:p>
          <a:p>
            <a:pPr algn="just"/>
            <a:r>
              <a:rPr lang="ar-IQ" sz="2000" b="1" dirty="0"/>
              <a:t>تعرف المنظمة بأنها "تنظيم أو كيان بشري يسعى إلى تحقيق الأهداف". و يظهر من هذا التعريف أن هناك ثلاث مقومات رئيسية لأي منظمة ، وهي:</a:t>
            </a:r>
          </a:p>
          <a:p>
            <a:pPr algn="just"/>
            <a:endParaRPr lang="ar-IQ" sz="2000" b="1" dirty="0"/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تنظيم </a:t>
            </a:r>
            <a:r>
              <a:rPr lang="ar-IQ" sz="2000" b="1" dirty="0"/>
              <a:t>(كيان): وهو يشير إلى وجود هوية توضح طريقة ترتيب العلاقات بين العاملين (أي من يرأس من؟ و من يتبع من؟) ، و غلى الأنظمة المستخدمة (مثل الخطط و السياسات و الإجراءات و القواعد) ، و إلى السلطة الممنوحة للمديرين لإتخاذ القرارات.</a:t>
            </a:r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بشرية </a:t>
            </a:r>
            <a:r>
              <a:rPr lang="ar-IQ" sz="2000" b="1" dirty="0"/>
              <a:t>(أو إنساني): و يشير ذلك إلى طريقة تجميع كافة العاملين في وظائف و أقسام و إدارات ، وإلى طريقة تعينهم و تدريبهم و تحفيزهم.</a:t>
            </a:r>
          </a:p>
          <a:p>
            <a:pPr algn="just"/>
            <a:r>
              <a:rPr lang="ar-IQ" sz="2000" b="1" dirty="0"/>
              <a:t> </a:t>
            </a:r>
            <a:r>
              <a:rPr lang="ar-IQ" sz="2000" b="1" dirty="0" smtClean="0"/>
              <a:t>أهداف </a:t>
            </a:r>
            <a:r>
              <a:rPr lang="ar-IQ" sz="2000" b="1" dirty="0"/>
              <a:t>(أو نتائج): بدون أهداف تفقد المنظمة قيمتها. فللمنظمة رسالة تود تحقيقها ، و أهداف و نتائج تود الوصول اليها.</a:t>
            </a:r>
          </a:p>
          <a:p>
            <a:pPr algn="just"/>
            <a:endParaRPr lang="ar-IQ" sz="2000" b="1" dirty="0"/>
          </a:p>
          <a:p>
            <a:pPr algn="just"/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188640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27785" y="3244334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/>
              <a:t>مع تمنياتي لكم بالنجاح والموفقية </a:t>
            </a:r>
          </a:p>
        </p:txBody>
      </p:sp>
    </p:spTree>
    <p:extLst>
      <p:ext uri="{BB962C8B-B14F-4D97-AF65-F5344CB8AC3E}">
        <p14:creationId xmlns:p14="http://schemas.microsoft.com/office/powerpoint/2010/main" val="22984440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521</Words>
  <Application>Microsoft Office PowerPoint</Application>
  <PresentationFormat>عرض على الشاشة (3:4)‏</PresentationFormat>
  <Paragraphs>29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محاضرا ت مادة مبادئ أدارة الاعمال  م.د كريم صيهود كرم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 ت مادة مبادئ أدارة الاعمال  م.د كريم صيهود كرم </dc:title>
  <dc:creator>zero one</dc:creator>
  <cp:lastModifiedBy>zero one</cp:lastModifiedBy>
  <cp:revision>7</cp:revision>
  <dcterms:created xsi:type="dcterms:W3CDTF">2019-12-21T07:57:40Z</dcterms:created>
  <dcterms:modified xsi:type="dcterms:W3CDTF">2019-12-24T13:00:35Z</dcterms:modified>
</cp:coreProperties>
</file>